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93" r:id="rId1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63" Type="http://schemas.openxmlformats.org/officeDocument/2006/relationships/slide" Target="slides/slide4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20.xml"/><Relationship Id="rId2" Type="http://schemas.openxmlformats.org/officeDocument/2006/relationships/image" Target="../media/image203.jpeg"/></Relationships>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3B750717-F0C2-4A26-48B1-C60D9FC74F1F}"/>
              </a:ext>
            </a:extLst>
          </p:cNvPr>
          <p:cNvSpPr>
            <a:spLocks noGrp="1"/>
          </p:cNvSpPr>
          <p:nvPr>
            <p:ph type="title" idx="4294967295"/>
          </p:nvPr>
        </p:nvSpPr>
        <p:spPr/>
        <p:txBody>
          <a:bodyPr/>
          <a:lstStyle/>
          <a:p>
            <a:pPr eaLnBrk="1" hangingPunct="1"/>
            <a:r>
              <a:rPr lang="en-US" altLang="en-US"/>
              <a:t>If Far Detector is in CDF</a:t>
            </a:r>
          </a:p>
        </p:txBody>
      </p:sp>
      <p:sp>
        <p:nvSpPr>
          <p:cNvPr id="13315" name="Date Placeholder 3">
            <a:extLst>
              <a:ext uri="{FF2B5EF4-FFF2-40B4-BE49-F238E27FC236}">
                <a16:creationId xmlns:a16="http://schemas.microsoft.com/office/drawing/2014/main" id="{E5DAD0D7-59EB-248A-304E-FAA41142AC84}"/>
              </a:ext>
            </a:extLst>
          </p:cNvPr>
          <p:cNvSpPr txBox="1">
            <a:spLocks noGrp="1"/>
          </p:cNvSpPr>
          <p:nvPr/>
        </p:nvSpPr>
        <p:spPr bwMode="auto">
          <a:xfrm>
            <a:off x="17463" y="6556375"/>
            <a:ext cx="17319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17375E"/>
                </a:solidFill>
                <a:effectLst/>
                <a:uLnTx/>
                <a:uFillTx/>
                <a:latin typeface="Arial" panose="020B0604020202020204" pitchFamily="34" charset="0"/>
                <a:ea typeface="+mn-ea"/>
                <a:cs typeface="+mn-cs"/>
              </a:rPr>
              <a:t>December 5, 2014</a:t>
            </a:r>
          </a:p>
        </p:txBody>
      </p:sp>
      <p:sp>
        <p:nvSpPr>
          <p:cNvPr id="13316" name="Slide Number Placeholder 5">
            <a:extLst>
              <a:ext uri="{FF2B5EF4-FFF2-40B4-BE49-F238E27FC236}">
                <a16:creationId xmlns:a16="http://schemas.microsoft.com/office/drawing/2014/main" id="{FD36606C-85F3-1DBB-2C6D-B5A5FA3A01B8}"/>
              </a:ext>
            </a:extLst>
          </p:cNvPr>
          <p:cNvSpPr txBox="1">
            <a:spLocks noGrp="1"/>
          </p:cNvSpPr>
          <p:nvPr/>
        </p:nvSpPr>
        <p:spPr bwMode="auto">
          <a:xfrm>
            <a:off x="7407275" y="6546850"/>
            <a:ext cx="173672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5408ABC-5BF4-4D55-8913-91ACA9D1B5BE}" type="slidenum">
              <a:rPr kumimoji="0" lang="en-US" altLang="en-US" sz="1200" b="0" i="0" u="none" strike="noStrike" kern="1200" cap="none" spc="0" normalizeH="0" baseline="0" noProof="0" smtClean="0">
                <a:ln>
                  <a:noFill/>
                </a:ln>
                <a:solidFill>
                  <a:srgbClr val="17375E"/>
                </a:solidFill>
                <a:effectLst/>
                <a:uLnTx/>
                <a:uFillTx/>
                <a:latin typeface="Arial" panose="020B0604020202020204" pitchFamily="34" charset="0"/>
                <a:ea typeface="+mn-ea"/>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17375E"/>
              </a:solidFill>
              <a:effectLst/>
              <a:uLnTx/>
              <a:uFillTx/>
              <a:latin typeface="Arial" panose="020B0604020202020204" pitchFamily="34" charset="0"/>
              <a:ea typeface="+mn-ea"/>
              <a:cs typeface="+mn-cs"/>
            </a:endParaRPr>
          </a:p>
        </p:txBody>
      </p:sp>
      <p:pic>
        <p:nvPicPr>
          <p:cNvPr id="13317" name="Picture 2" descr="C:\Users\popovic\Desktop\ap0-2.jpg">
            <a:extLst>
              <a:ext uri="{FF2B5EF4-FFF2-40B4-BE49-F238E27FC236}">
                <a16:creationId xmlns:a16="http://schemas.microsoft.com/office/drawing/2014/main" id="{C39ED3ED-35D3-DF4C-F05C-16DB67633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69"/>
            <a:ext cx="9164637" cy="535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Rectangle 1">
            <a:extLst>
              <a:ext uri="{FF2B5EF4-FFF2-40B4-BE49-F238E27FC236}">
                <a16:creationId xmlns:a16="http://schemas.microsoft.com/office/drawing/2014/main" id="{95B5B535-FA0F-20C8-7316-8ED0D3BFB04A}"/>
              </a:ext>
            </a:extLst>
          </p:cNvPr>
          <p:cNvSpPr>
            <a:spLocks noChangeArrowheads="1"/>
          </p:cNvSpPr>
          <p:nvPr/>
        </p:nvSpPr>
        <p:spPr bwMode="auto">
          <a:xfrm rot="-1314744">
            <a:off x="1289050" y="2538413"/>
            <a:ext cx="320675" cy="152400"/>
          </a:xfrm>
          <a:prstGeom prst="rec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sr-Cyrl-RS" altLang="sr-Latn-R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19" name="Rounded Rectangle 2">
            <a:extLst>
              <a:ext uri="{FF2B5EF4-FFF2-40B4-BE49-F238E27FC236}">
                <a16:creationId xmlns:a16="http://schemas.microsoft.com/office/drawing/2014/main" id="{3501B132-AA80-4CE7-A01A-D846DEA5B6E1}"/>
              </a:ext>
            </a:extLst>
          </p:cNvPr>
          <p:cNvSpPr>
            <a:spLocks noChangeArrowheads="1"/>
          </p:cNvSpPr>
          <p:nvPr/>
        </p:nvSpPr>
        <p:spPr bwMode="auto">
          <a:xfrm rot="-1077593">
            <a:off x="1730375" y="2181225"/>
            <a:ext cx="2165350" cy="220663"/>
          </a:xfrm>
          <a:prstGeom prst="roundRect">
            <a:avLst>
              <a:gd name="adj" fmla="val 16667"/>
            </a:avLst>
          </a:prstGeom>
          <a:noFill/>
          <a:ln w="412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sr-Cyrl-RS" altLang="sr-Latn-R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20" name="Freeform 4">
            <a:extLst>
              <a:ext uri="{FF2B5EF4-FFF2-40B4-BE49-F238E27FC236}">
                <a16:creationId xmlns:a16="http://schemas.microsoft.com/office/drawing/2014/main" id="{D530C682-5F4C-C8C2-A9BA-5276ED0FFA3A}"/>
              </a:ext>
            </a:extLst>
          </p:cNvPr>
          <p:cNvSpPr>
            <a:spLocks/>
          </p:cNvSpPr>
          <p:nvPr/>
        </p:nvSpPr>
        <p:spPr bwMode="auto">
          <a:xfrm>
            <a:off x="1633538" y="2655888"/>
            <a:ext cx="1622425" cy="1835150"/>
          </a:xfrm>
          <a:custGeom>
            <a:avLst/>
            <a:gdLst>
              <a:gd name="T0" fmla="*/ 1624382 w 1621936"/>
              <a:gd name="T1" fmla="*/ 1370123 h 1945843"/>
              <a:gd name="T2" fmla="*/ 1404595 w 1621936"/>
              <a:gd name="T3" fmla="*/ 1112580 h 1945843"/>
              <a:gd name="T4" fmla="*/ 1052936 w 1621936"/>
              <a:gd name="T5" fmla="*/ 911698 h 1945843"/>
              <a:gd name="T6" fmla="*/ 210418 w 1621936"/>
              <a:gd name="T7" fmla="*/ 458425 h 1945843"/>
              <a:gd name="T8" fmla="*/ 27263 w 1621936"/>
              <a:gd name="T9" fmla="*/ 314201 h 1945843"/>
              <a:gd name="T10" fmla="*/ 5287 w 1621936"/>
              <a:gd name="T11" fmla="*/ 200882 h 1945843"/>
              <a:gd name="T12" fmla="*/ 71219 w 1621936"/>
              <a:gd name="T13" fmla="*/ 92715 h 1945843"/>
              <a:gd name="T14" fmla="*/ 137156 w 1621936"/>
              <a:gd name="T15" fmla="*/ 46358 h 1945843"/>
              <a:gd name="T16" fmla="*/ 239724 w 1621936"/>
              <a:gd name="T17" fmla="*/ 15453 h 1945843"/>
              <a:gd name="T18" fmla="*/ 239724 w 1621936"/>
              <a:gd name="T19" fmla="*/ 15453 h 1945843"/>
              <a:gd name="T20" fmla="*/ 210418 w 1621936"/>
              <a:gd name="T21" fmla="*/ 0 h 1945843"/>
              <a:gd name="T22" fmla="*/ 210418 w 1621936"/>
              <a:gd name="T23" fmla="*/ 0 h 1945843"/>
              <a:gd name="T24" fmla="*/ 225073 w 1621936"/>
              <a:gd name="T25" fmla="*/ 10301 h 19458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21936" h="1945843">
                <a:moveTo>
                  <a:pt x="1621936" y="1945843"/>
                </a:moveTo>
                <a:cubicBezTo>
                  <a:pt x="1559756" y="1817217"/>
                  <a:pt x="1497577" y="1688592"/>
                  <a:pt x="1402480" y="1580083"/>
                </a:cubicBezTo>
                <a:cubicBezTo>
                  <a:pt x="1307383" y="1471574"/>
                  <a:pt x="1250080" y="1449628"/>
                  <a:pt x="1051351" y="1294790"/>
                </a:cubicBezTo>
                <a:cubicBezTo>
                  <a:pt x="852622" y="1139952"/>
                  <a:pt x="380791" y="792480"/>
                  <a:pt x="210103" y="651053"/>
                </a:cubicBezTo>
                <a:cubicBezTo>
                  <a:pt x="39415" y="509626"/>
                  <a:pt x="61361" y="507187"/>
                  <a:pt x="27223" y="446227"/>
                </a:cubicBezTo>
                <a:cubicBezTo>
                  <a:pt x="-6915" y="385267"/>
                  <a:pt x="-2038" y="337718"/>
                  <a:pt x="5277" y="285293"/>
                </a:cubicBezTo>
                <a:cubicBezTo>
                  <a:pt x="12592" y="232867"/>
                  <a:pt x="49168" y="168250"/>
                  <a:pt x="71114" y="131674"/>
                </a:cubicBezTo>
                <a:cubicBezTo>
                  <a:pt x="93060" y="95098"/>
                  <a:pt x="108909" y="84125"/>
                  <a:pt x="136951" y="65837"/>
                </a:cubicBezTo>
                <a:cubicBezTo>
                  <a:pt x="164993" y="47549"/>
                  <a:pt x="239364" y="21946"/>
                  <a:pt x="239364" y="21946"/>
                </a:cubicBezTo>
                <a:lnTo>
                  <a:pt x="210103" y="0"/>
                </a:lnTo>
                <a:lnTo>
                  <a:pt x="224733" y="14630"/>
                </a:lnTo>
              </a:path>
            </a:pathLst>
          </a:cu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21" name="Rectangle 5">
            <a:extLst>
              <a:ext uri="{FF2B5EF4-FFF2-40B4-BE49-F238E27FC236}">
                <a16:creationId xmlns:a16="http://schemas.microsoft.com/office/drawing/2014/main" id="{58332784-4A06-1CAE-7BE6-6F1557F8F863}"/>
              </a:ext>
            </a:extLst>
          </p:cNvPr>
          <p:cNvSpPr>
            <a:spLocks noChangeArrowheads="1"/>
          </p:cNvSpPr>
          <p:nvPr/>
        </p:nvSpPr>
        <p:spPr bwMode="auto">
          <a:xfrm rot="-1562853">
            <a:off x="3211513" y="4491038"/>
            <a:ext cx="190500" cy="293687"/>
          </a:xfrm>
          <a:prstGeom prst="rect">
            <a:avLst/>
          </a:prstGeom>
          <a:solidFill>
            <a:srgbClr val="FF0000"/>
          </a:solidFill>
          <a:ln w="9525" algn="ctr">
            <a:solidFill>
              <a:srgbClr val="FF0000"/>
            </a:solidFill>
            <a:round/>
            <a:headEnd/>
            <a:tailEnd/>
          </a:ln>
        </p:spPr>
        <p:txBody>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sr-Cyrl-RS" altLang="sr-Latn-R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22" name="TextBox 6">
            <a:extLst>
              <a:ext uri="{FF2B5EF4-FFF2-40B4-BE49-F238E27FC236}">
                <a16:creationId xmlns:a16="http://schemas.microsoft.com/office/drawing/2014/main" id="{B3C4BE4F-8A7B-1456-3CF5-C2BBBDACBFDA}"/>
              </a:ext>
            </a:extLst>
          </p:cNvPr>
          <p:cNvSpPr txBox="1">
            <a:spLocks noChangeArrowheads="1"/>
          </p:cNvSpPr>
          <p:nvPr/>
        </p:nvSpPr>
        <p:spPr bwMode="auto">
          <a:xfrm>
            <a:off x="5018088" y="1916113"/>
            <a:ext cx="4176712"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In this case A0 and CDF buildings</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 can be used for detectors. Distance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To CDF is 1.5 km. Blue box is near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detector used initially. The red lines are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nuSTORM upgrades. </a:t>
            </a:r>
          </a:p>
        </p:txBody>
      </p:sp>
      <p:sp>
        <p:nvSpPr>
          <p:cNvPr id="13323" name="Freeform 12">
            <a:extLst>
              <a:ext uri="{FF2B5EF4-FFF2-40B4-BE49-F238E27FC236}">
                <a16:creationId xmlns:a16="http://schemas.microsoft.com/office/drawing/2014/main" id="{EA821427-9C83-2831-D701-3168D23EC46C}"/>
              </a:ext>
            </a:extLst>
          </p:cNvPr>
          <p:cNvSpPr>
            <a:spLocks/>
          </p:cNvSpPr>
          <p:nvPr/>
        </p:nvSpPr>
        <p:spPr bwMode="auto">
          <a:xfrm rot="203286">
            <a:off x="1660525" y="2025650"/>
            <a:ext cx="1870075" cy="1870075"/>
          </a:xfrm>
          <a:custGeom>
            <a:avLst/>
            <a:gdLst>
              <a:gd name="T0" fmla="*/ 256451 w 1870613"/>
              <a:gd name="T1" fmla="*/ 1538601 h 1784506"/>
              <a:gd name="T2" fmla="*/ 51921 w 1870613"/>
              <a:gd name="T3" fmla="*/ 1325489 h 1784506"/>
              <a:gd name="T4" fmla="*/ 15400 w 1870613"/>
              <a:gd name="T5" fmla="*/ 1170497 h 1784506"/>
              <a:gd name="T6" fmla="*/ 789 w 1870613"/>
              <a:gd name="T7" fmla="*/ 976757 h 1784506"/>
              <a:gd name="T8" fmla="*/ 37310 w 1870613"/>
              <a:gd name="T9" fmla="*/ 802394 h 1784506"/>
              <a:gd name="T10" fmla="*/ 124968 w 1870613"/>
              <a:gd name="T11" fmla="*/ 676463 h 1784506"/>
              <a:gd name="T12" fmla="*/ 227236 w 1870613"/>
              <a:gd name="T13" fmla="*/ 589281 h 1784506"/>
              <a:gd name="T14" fmla="*/ 1403288 w 1870613"/>
              <a:gd name="T15" fmla="*/ 56498 h 1784506"/>
              <a:gd name="T16" fmla="*/ 1615124 w 1870613"/>
              <a:gd name="T17" fmla="*/ 17750 h 1784506"/>
              <a:gd name="T18" fmla="*/ 1710085 w 1870613"/>
              <a:gd name="T19" fmla="*/ 75874 h 1784506"/>
              <a:gd name="T20" fmla="*/ 1797741 w 1870613"/>
              <a:gd name="T21" fmla="*/ 114622 h 1784506"/>
              <a:gd name="T22" fmla="*/ 1834265 w 1870613"/>
              <a:gd name="T23" fmla="*/ 230864 h 1784506"/>
              <a:gd name="T24" fmla="*/ 1856179 w 1870613"/>
              <a:gd name="T25" fmla="*/ 366482 h 1784506"/>
              <a:gd name="T26" fmla="*/ 1848874 w 1870613"/>
              <a:gd name="T27" fmla="*/ 473037 h 1784506"/>
              <a:gd name="T28" fmla="*/ 1637039 w 1870613"/>
              <a:gd name="T29" fmla="*/ 2061696 h 1784506"/>
              <a:gd name="T30" fmla="*/ 1542076 w 1870613"/>
              <a:gd name="T31" fmla="*/ 2245751 h 1784506"/>
              <a:gd name="T32" fmla="*/ 1461725 w 1870613"/>
              <a:gd name="T33" fmla="*/ 2342618 h 1784506"/>
              <a:gd name="T34" fmla="*/ 1322935 w 1870613"/>
              <a:gd name="T35" fmla="*/ 2361992 h 1784506"/>
              <a:gd name="T36" fmla="*/ 1213368 w 1870613"/>
              <a:gd name="T37" fmla="*/ 2323246 h 1784506"/>
              <a:gd name="T38" fmla="*/ 1154929 w 1870613"/>
              <a:gd name="T39" fmla="*/ 2294185 h 1784506"/>
              <a:gd name="T40" fmla="*/ 1067274 w 1870613"/>
              <a:gd name="T41" fmla="*/ 2255437 h 1784506"/>
              <a:gd name="T42" fmla="*/ 256451 w 1870613"/>
              <a:gd name="T43" fmla="*/ 1538601 h 178450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70613" h="1784506">
                <a:moveTo>
                  <a:pt x="256821" y="1161891"/>
                </a:moveTo>
                <a:cubicBezTo>
                  <a:pt x="87352" y="1044848"/>
                  <a:pt x="92229" y="1047287"/>
                  <a:pt x="51996" y="1000957"/>
                </a:cubicBezTo>
                <a:cubicBezTo>
                  <a:pt x="11762" y="954627"/>
                  <a:pt x="23954" y="927804"/>
                  <a:pt x="15420" y="883913"/>
                </a:cubicBezTo>
                <a:cubicBezTo>
                  <a:pt x="6885" y="840022"/>
                  <a:pt x="-2868" y="783938"/>
                  <a:pt x="789" y="737609"/>
                </a:cubicBezTo>
                <a:cubicBezTo>
                  <a:pt x="4446" y="691280"/>
                  <a:pt x="16639" y="643731"/>
                  <a:pt x="37365" y="605936"/>
                </a:cubicBezTo>
                <a:cubicBezTo>
                  <a:pt x="58091" y="568141"/>
                  <a:pt x="93449" y="537661"/>
                  <a:pt x="125148" y="510838"/>
                </a:cubicBezTo>
                <a:cubicBezTo>
                  <a:pt x="156847" y="484015"/>
                  <a:pt x="14201" y="523030"/>
                  <a:pt x="227561" y="445001"/>
                </a:cubicBezTo>
                <a:cubicBezTo>
                  <a:pt x="440921" y="366972"/>
                  <a:pt x="1173660" y="114598"/>
                  <a:pt x="1405308" y="42665"/>
                </a:cubicBezTo>
                <a:cubicBezTo>
                  <a:pt x="1636956" y="-29268"/>
                  <a:pt x="1566243" y="10966"/>
                  <a:pt x="1617449" y="13404"/>
                </a:cubicBezTo>
                <a:cubicBezTo>
                  <a:pt x="1668655" y="15843"/>
                  <a:pt x="1682066" y="45104"/>
                  <a:pt x="1712546" y="57296"/>
                </a:cubicBezTo>
                <a:cubicBezTo>
                  <a:pt x="1743026" y="69488"/>
                  <a:pt x="1779602" y="67050"/>
                  <a:pt x="1800328" y="86557"/>
                </a:cubicBezTo>
                <a:cubicBezTo>
                  <a:pt x="1821055" y="106064"/>
                  <a:pt x="1827151" y="142640"/>
                  <a:pt x="1836905" y="174339"/>
                </a:cubicBezTo>
                <a:cubicBezTo>
                  <a:pt x="1846659" y="206038"/>
                  <a:pt x="1856412" y="246272"/>
                  <a:pt x="1858850" y="276752"/>
                </a:cubicBezTo>
                <a:cubicBezTo>
                  <a:pt x="1861288" y="307232"/>
                  <a:pt x="1888111" y="143859"/>
                  <a:pt x="1851535" y="357219"/>
                </a:cubicBezTo>
                <a:cubicBezTo>
                  <a:pt x="1814959" y="570579"/>
                  <a:pt x="1690601" y="1333798"/>
                  <a:pt x="1639394" y="1556912"/>
                </a:cubicBezTo>
                <a:cubicBezTo>
                  <a:pt x="1588188" y="1780026"/>
                  <a:pt x="1573557" y="1660544"/>
                  <a:pt x="1544296" y="1695901"/>
                </a:cubicBezTo>
                <a:cubicBezTo>
                  <a:pt x="1515035" y="1731258"/>
                  <a:pt x="1500406" y="1754423"/>
                  <a:pt x="1463830" y="1769053"/>
                </a:cubicBezTo>
                <a:cubicBezTo>
                  <a:pt x="1427254" y="1783683"/>
                  <a:pt x="1366293" y="1786121"/>
                  <a:pt x="1324840" y="1783683"/>
                </a:cubicBezTo>
                <a:cubicBezTo>
                  <a:pt x="1283387" y="1781245"/>
                  <a:pt x="1237058" y="1767833"/>
                  <a:pt x="1215113" y="1754422"/>
                </a:cubicBezTo>
                <a:cubicBezTo>
                  <a:pt x="1193168" y="1741011"/>
                  <a:pt x="1182194" y="1733696"/>
                  <a:pt x="1156591" y="1732477"/>
                </a:cubicBezTo>
                <a:cubicBezTo>
                  <a:pt x="1111481" y="1732477"/>
                  <a:pt x="1218771" y="1798314"/>
                  <a:pt x="1068809" y="1703216"/>
                </a:cubicBezTo>
                <a:cubicBezTo>
                  <a:pt x="918847" y="1608118"/>
                  <a:pt x="426290" y="1278934"/>
                  <a:pt x="256821" y="1161891"/>
                </a:cubicBezTo>
                <a:close/>
              </a:path>
            </a:pathLst>
          </a:custGeom>
          <a:noFill/>
          <a:ln w="44450" cap="flat" cmpd="sng" algn="ctr">
            <a:solidFill>
              <a:schemeClr val="accent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24" name="TextBox 1">
            <a:extLst>
              <a:ext uri="{FF2B5EF4-FFF2-40B4-BE49-F238E27FC236}">
                <a16:creationId xmlns:a16="http://schemas.microsoft.com/office/drawing/2014/main" id="{F0E54648-504A-71D0-0402-4288A3D94CA3}"/>
              </a:ext>
            </a:extLst>
          </p:cNvPr>
          <p:cNvSpPr txBox="1">
            <a:spLocks noChangeArrowheads="1"/>
          </p:cNvSpPr>
          <p:nvPr/>
        </p:nvSpPr>
        <p:spPr bwMode="auto">
          <a:xfrm>
            <a:off x="3306763" y="4011613"/>
            <a:ext cx="13477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New Target</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Station</a:t>
            </a:r>
            <a:endParaRPr kumimoji="0" lang="sr-Cyrl-R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